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43f728e7754730" /><Relationship Type="http://schemas.openxmlformats.org/officeDocument/2006/relationships/extended-properties" Target="/docProps/app.xml" Id="R11040faefc194ffe" /><Relationship Type="http://schemas.openxmlformats.org/officeDocument/2006/relationships/officeDocument" Target="/ppt/presentation.xml" Id="Raefae90e7b8546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d6db727d594183"/>
  </p:sldMasterIdLst>
  <p:notesMasterIdLst>
    <p:notesMasterId xmlns:r="http://schemas.openxmlformats.org/officeDocument/2006/relationships" r:id="Rab70e5a969cd4fbd"/>
  </p:notesMasterIdLst>
  <p:sldIdLst>
    <p:sldId xmlns:r="http://schemas.openxmlformats.org/officeDocument/2006/relationships" id="256" r:id="R784c11ae25cd41e0"/>
    <p:sldId xmlns:r="http://schemas.openxmlformats.org/officeDocument/2006/relationships" id="257" r:id="R953fa4480e224266"/>
    <p:sldId xmlns:r="http://schemas.openxmlformats.org/officeDocument/2006/relationships" id="258" r:id="R6d07123035aa4641"/>
    <p:sldId xmlns:r="http://schemas.openxmlformats.org/officeDocument/2006/relationships" id="259" r:id="Rd721014843fe4e98"/>
    <p:sldId xmlns:r="http://schemas.openxmlformats.org/officeDocument/2006/relationships" id="260" r:id="R2137a1ef3f2e49c8"/>
    <p:sldId xmlns:r="http://schemas.openxmlformats.org/officeDocument/2006/relationships" id="261" r:id="R40a3cfb32b444932"/>
    <p:sldId xmlns:r="http://schemas.openxmlformats.org/officeDocument/2006/relationships" id="262" r:id="R4bcd984f2e494ffe"/>
    <p:sldId xmlns:r="http://schemas.openxmlformats.org/officeDocument/2006/relationships" id="263" r:id="Ra738c633f5c240a5"/>
    <p:sldId xmlns:r="http://schemas.openxmlformats.org/officeDocument/2006/relationships" id="264" r:id="R1c7611b27b6a4042"/>
    <p:sldId xmlns:r="http://schemas.openxmlformats.org/officeDocument/2006/relationships" id="265" r:id="R77063a1aacb64a30"/>
    <p:sldId xmlns:r="http://schemas.openxmlformats.org/officeDocument/2006/relationships" id="266" r:id="R33e30858c6a1492c"/>
    <p:sldId xmlns:r="http://schemas.openxmlformats.org/officeDocument/2006/relationships" id="267" r:id="R36c03b78043f4abd"/>
    <p:sldId xmlns:r="http://schemas.openxmlformats.org/officeDocument/2006/relationships" id="268" r:id="Ra25630dcf9d54fef"/>
    <p:sldId xmlns:r="http://schemas.openxmlformats.org/officeDocument/2006/relationships" id="269" r:id="R0d1b46ae1912406e"/>
    <p:sldId xmlns:r="http://schemas.openxmlformats.org/officeDocument/2006/relationships" id="270" r:id="R3821fcc220d64d17"/>
    <p:sldId xmlns:r="http://schemas.openxmlformats.org/officeDocument/2006/relationships" id="271" r:id="R640f0f73770c4b86"/>
    <p:sldId xmlns:r="http://schemas.openxmlformats.org/officeDocument/2006/relationships" id="272" r:id="R2a49cf57799048c0"/>
    <p:sldId xmlns:r="http://schemas.openxmlformats.org/officeDocument/2006/relationships" id="273" r:id="R3fe0b8ad796348f7"/>
    <p:sldId xmlns:r="http://schemas.openxmlformats.org/officeDocument/2006/relationships" id="274" r:id="R08a5e1f3bc294e13"/>
    <p:sldId xmlns:r="http://schemas.openxmlformats.org/officeDocument/2006/relationships" id="275" r:id="R9199c2d610e047fb"/>
    <p:sldId xmlns:r="http://schemas.openxmlformats.org/officeDocument/2006/relationships" id="276" r:id="R110fb717fec648d5"/>
    <p:sldId xmlns:r="http://schemas.openxmlformats.org/officeDocument/2006/relationships" id="277" r:id="R5e746473f0fc4cc5"/>
    <p:sldId xmlns:r="http://schemas.openxmlformats.org/officeDocument/2006/relationships" id="278" r:id="R7ac7841fb8544313"/>
    <p:sldId xmlns:r="http://schemas.openxmlformats.org/officeDocument/2006/relationships" id="279" r:id="Rb6cbe84abb7e473b"/>
    <p:sldId xmlns:r="http://schemas.openxmlformats.org/officeDocument/2006/relationships" id="280" r:id="Rfbb2d547cec04878"/>
    <p:sldId xmlns:r="http://schemas.openxmlformats.org/officeDocument/2006/relationships" id="281" r:id="R5ac4e0bebf314850"/>
    <p:sldId xmlns:r="http://schemas.openxmlformats.org/officeDocument/2006/relationships" id="282" r:id="R93aa8eebe6ee467c"/>
    <p:sldId xmlns:r="http://schemas.openxmlformats.org/officeDocument/2006/relationships" id="283" r:id="R4c62bcaa20e348c5"/>
    <p:sldId xmlns:r="http://schemas.openxmlformats.org/officeDocument/2006/relationships" id="284" r:id="Rf5f244bd5aca42a6"/>
    <p:sldId xmlns:r="http://schemas.openxmlformats.org/officeDocument/2006/relationships" id="285" r:id="Rff4aa87ede454923"/>
    <p:sldId xmlns:r="http://schemas.openxmlformats.org/officeDocument/2006/relationships" id="286" r:id="Rc3bc97c8513d42f0"/>
    <p:sldId xmlns:r="http://schemas.openxmlformats.org/officeDocument/2006/relationships" id="287" r:id="R1700b8c3771a4e28"/>
    <p:sldId xmlns:r="http://schemas.openxmlformats.org/officeDocument/2006/relationships" id="288" r:id="R730590622aeb4900"/>
    <p:sldId xmlns:r="http://schemas.openxmlformats.org/officeDocument/2006/relationships" id="289" r:id="R65c0f2349df24c8c"/>
    <p:sldId xmlns:r="http://schemas.openxmlformats.org/officeDocument/2006/relationships" id="290" r:id="Ra9ed4d0722ba46b1"/>
    <p:sldId xmlns:r="http://schemas.openxmlformats.org/officeDocument/2006/relationships" id="291" r:id="Rcedb556213154262"/>
    <p:sldId xmlns:r="http://schemas.openxmlformats.org/officeDocument/2006/relationships" id="292" r:id="Ref9e8e83a29e491f"/>
    <p:sldId xmlns:r="http://schemas.openxmlformats.org/officeDocument/2006/relationships" id="293" r:id="R6929dfda26cb4343"/>
    <p:sldId xmlns:r="http://schemas.openxmlformats.org/officeDocument/2006/relationships" id="294" r:id="R1a1d20f6ffd84d9d"/>
    <p:sldId xmlns:r="http://schemas.openxmlformats.org/officeDocument/2006/relationships" id="295" r:id="Rffb06b4d89834548"/>
    <p:sldId xmlns:r="http://schemas.openxmlformats.org/officeDocument/2006/relationships" id="296" r:id="R332126a197f645d8"/>
    <p:sldId xmlns:r="http://schemas.openxmlformats.org/officeDocument/2006/relationships" id="297" r:id="R81bd3373b6ed4399"/>
    <p:sldId xmlns:r="http://schemas.openxmlformats.org/officeDocument/2006/relationships" id="298" r:id="R55089883d5d14e22"/>
    <p:sldId xmlns:r="http://schemas.openxmlformats.org/officeDocument/2006/relationships" id="299" r:id="R7dcecd9397b54236"/>
    <p:sldId xmlns:r="http://schemas.openxmlformats.org/officeDocument/2006/relationships" id="300" r:id="Rcd6b9504f29648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b571cea80f4fbf" /><Relationship Type="http://schemas.openxmlformats.org/officeDocument/2006/relationships/slideMaster" Target="/ppt/slideMasters/slideMaster1.xml" Id="R0ad6db727d594183" /><Relationship Type="http://schemas.openxmlformats.org/officeDocument/2006/relationships/notesMaster" Target="/ppt/notesMasters/notesMaster1.xml" Id="Rab70e5a969cd4fbd" /><Relationship Type="http://schemas.openxmlformats.org/officeDocument/2006/relationships/presProps" Target="/ppt/presProps.xml" Id="R4a282b2df0ef4396" /><Relationship Type="http://schemas.openxmlformats.org/officeDocument/2006/relationships/tableStyles" Target="/ppt/tableStyles.xml" Id="R88d2de2ecc494317" /><Relationship Type="http://schemas.openxmlformats.org/officeDocument/2006/relationships/slide" Target="/ppt/slides/slide1.xml" Id="R784c11ae25cd41e0" /><Relationship Type="http://schemas.openxmlformats.org/officeDocument/2006/relationships/slide" Target="/ppt/slides/slide2.xml" Id="R953fa4480e224266" /><Relationship Type="http://schemas.openxmlformats.org/officeDocument/2006/relationships/slide" Target="/ppt/slides/slide3.xml" Id="R6d07123035aa4641" /><Relationship Type="http://schemas.openxmlformats.org/officeDocument/2006/relationships/slide" Target="/ppt/slides/slide4.xml" Id="Rd721014843fe4e98" /><Relationship Type="http://schemas.openxmlformats.org/officeDocument/2006/relationships/slide" Target="/ppt/slides/slide5.xml" Id="R2137a1ef3f2e49c8" /><Relationship Type="http://schemas.openxmlformats.org/officeDocument/2006/relationships/slide" Target="/ppt/slides/slide6.xml" Id="R40a3cfb32b444932" /><Relationship Type="http://schemas.openxmlformats.org/officeDocument/2006/relationships/slide" Target="/ppt/slides/slide7.xml" Id="R4bcd984f2e494ffe" /><Relationship Type="http://schemas.openxmlformats.org/officeDocument/2006/relationships/slide" Target="/ppt/slides/slide8.xml" Id="Ra738c633f5c240a5" /><Relationship Type="http://schemas.openxmlformats.org/officeDocument/2006/relationships/slide" Target="/ppt/slides/slide9.xml" Id="R1c7611b27b6a4042" /><Relationship Type="http://schemas.openxmlformats.org/officeDocument/2006/relationships/slide" Target="/ppt/slides/slide10.xml" Id="R77063a1aacb64a30" /><Relationship Type="http://schemas.openxmlformats.org/officeDocument/2006/relationships/slide" Target="/ppt/slides/slide11.xml" Id="R33e30858c6a1492c" /><Relationship Type="http://schemas.openxmlformats.org/officeDocument/2006/relationships/slide" Target="/ppt/slides/slide12.xml" Id="R36c03b78043f4abd" /><Relationship Type="http://schemas.openxmlformats.org/officeDocument/2006/relationships/slide" Target="/ppt/slides/slide13.xml" Id="Ra25630dcf9d54fef" /><Relationship Type="http://schemas.openxmlformats.org/officeDocument/2006/relationships/slide" Target="/ppt/slides/slide14.xml" Id="R0d1b46ae1912406e" /><Relationship Type="http://schemas.openxmlformats.org/officeDocument/2006/relationships/slide" Target="/ppt/slides/slide15.xml" Id="R3821fcc220d64d17" /><Relationship Type="http://schemas.openxmlformats.org/officeDocument/2006/relationships/slide" Target="/ppt/slides/slide16.xml" Id="R640f0f73770c4b86" /><Relationship Type="http://schemas.openxmlformats.org/officeDocument/2006/relationships/slide" Target="/ppt/slides/slide17.xml" Id="R2a49cf57799048c0" /><Relationship Type="http://schemas.openxmlformats.org/officeDocument/2006/relationships/slide" Target="/ppt/slides/slide18.xml" Id="R3fe0b8ad796348f7" /><Relationship Type="http://schemas.openxmlformats.org/officeDocument/2006/relationships/slide" Target="/ppt/slides/slide19.xml" Id="R08a5e1f3bc294e13" /><Relationship Type="http://schemas.openxmlformats.org/officeDocument/2006/relationships/slide" Target="/ppt/slides/slide20.xml" Id="R9199c2d610e047fb" /><Relationship Type="http://schemas.openxmlformats.org/officeDocument/2006/relationships/slide" Target="/ppt/slides/slide21.xml" Id="R110fb717fec648d5" /><Relationship Type="http://schemas.openxmlformats.org/officeDocument/2006/relationships/slide" Target="/ppt/slides/slide22.xml" Id="R5e746473f0fc4cc5" /><Relationship Type="http://schemas.openxmlformats.org/officeDocument/2006/relationships/slide" Target="/ppt/slides/slide23.xml" Id="R7ac7841fb8544313" /><Relationship Type="http://schemas.openxmlformats.org/officeDocument/2006/relationships/slide" Target="/ppt/slides/slide24.xml" Id="Rb6cbe84abb7e473b" /><Relationship Type="http://schemas.openxmlformats.org/officeDocument/2006/relationships/slide" Target="/ppt/slides/slide25.xml" Id="Rfbb2d547cec04878" /><Relationship Type="http://schemas.openxmlformats.org/officeDocument/2006/relationships/slide" Target="/ppt/slides/slide26.xml" Id="R5ac4e0bebf314850" /><Relationship Type="http://schemas.openxmlformats.org/officeDocument/2006/relationships/slide" Target="/ppt/slides/slide27.xml" Id="R93aa8eebe6ee467c" /><Relationship Type="http://schemas.openxmlformats.org/officeDocument/2006/relationships/slide" Target="/ppt/slides/slide28.xml" Id="R4c62bcaa20e348c5" /><Relationship Type="http://schemas.openxmlformats.org/officeDocument/2006/relationships/slide" Target="/ppt/slides/slide29.xml" Id="Rf5f244bd5aca42a6" /><Relationship Type="http://schemas.openxmlformats.org/officeDocument/2006/relationships/slide" Target="/ppt/slides/slide30.xml" Id="Rff4aa87ede454923" /><Relationship Type="http://schemas.openxmlformats.org/officeDocument/2006/relationships/slide" Target="/ppt/slides/slide31.xml" Id="Rc3bc97c8513d42f0" /><Relationship Type="http://schemas.openxmlformats.org/officeDocument/2006/relationships/slide" Target="/ppt/slides/slide32.xml" Id="R1700b8c3771a4e28" /><Relationship Type="http://schemas.openxmlformats.org/officeDocument/2006/relationships/slide" Target="/ppt/slides/slide33.xml" Id="R730590622aeb4900" /><Relationship Type="http://schemas.openxmlformats.org/officeDocument/2006/relationships/slide" Target="/ppt/slides/slide34.xml" Id="R65c0f2349df24c8c" /><Relationship Type="http://schemas.openxmlformats.org/officeDocument/2006/relationships/slide" Target="/ppt/slides/slide35.xml" Id="Ra9ed4d0722ba46b1" /><Relationship Type="http://schemas.openxmlformats.org/officeDocument/2006/relationships/slide" Target="/ppt/slides/slide36.xml" Id="Rcedb556213154262" /><Relationship Type="http://schemas.openxmlformats.org/officeDocument/2006/relationships/slide" Target="/ppt/slides/slide37.xml" Id="Ref9e8e83a29e491f" /><Relationship Type="http://schemas.openxmlformats.org/officeDocument/2006/relationships/slide" Target="/ppt/slides/slide38.xml" Id="R6929dfda26cb4343" /><Relationship Type="http://schemas.openxmlformats.org/officeDocument/2006/relationships/slide" Target="/ppt/slides/slide39.xml" Id="R1a1d20f6ffd84d9d" /><Relationship Type="http://schemas.openxmlformats.org/officeDocument/2006/relationships/slide" Target="/ppt/slides/slide40.xml" Id="Rffb06b4d89834548" /><Relationship Type="http://schemas.openxmlformats.org/officeDocument/2006/relationships/slide" Target="/ppt/slides/slide41.xml" Id="R332126a197f645d8" /><Relationship Type="http://schemas.openxmlformats.org/officeDocument/2006/relationships/slide" Target="/ppt/slides/slide42.xml" Id="R81bd3373b6ed4399" /><Relationship Type="http://schemas.openxmlformats.org/officeDocument/2006/relationships/slide" Target="/ppt/slides/slide43.xml" Id="R55089883d5d14e22" /><Relationship Type="http://schemas.openxmlformats.org/officeDocument/2006/relationships/slide" Target="/ppt/slides/slide44.xml" Id="R7dcecd9397b54236" /><Relationship Type="http://schemas.openxmlformats.org/officeDocument/2006/relationships/slide" Target="/ppt/slides/slide45.xml" Id="Rcd6b9504f29648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bd83c7ae54544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ource Han Sans CN"/>
        <a:ea typeface=""/>
        <a:cs typeface=""/>
      </a:majorFont>
      <a:minorFont>
        <a:latin typeface="Source Han Sans C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8d3953bb4f4d4e" /><Relationship Type="http://schemas.openxmlformats.org/officeDocument/2006/relationships/notesMaster" Target="/ppt/notesMasters/notesMaster1.xml" Id="Rfefb16ee12ef4b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786fb78107441b" /><Relationship Type="http://schemas.openxmlformats.org/officeDocument/2006/relationships/notesMaster" Target="/ppt/notesMasters/notesMaster1.xml" Id="R61c16a91949145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82bb74aa28405d" /><Relationship Type="http://schemas.openxmlformats.org/officeDocument/2006/relationships/notesMaster" Target="/ppt/notesMasters/notesMaster1.xml" Id="R1d6ccfb2e2ac4a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9ffb38183f45a2" /><Relationship Type="http://schemas.openxmlformats.org/officeDocument/2006/relationships/notesMaster" Target="/ppt/notesMasters/notesMaster1.xml" Id="Ra9cb4c5cf75c46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73b3d355d824208" /><Relationship Type="http://schemas.openxmlformats.org/officeDocument/2006/relationships/notesMaster" Target="/ppt/notesMasters/notesMaster1.xml" Id="R5654e226db1b46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5dae1f98ee4a5f" /><Relationship Type="http://schemas.openxmlformats.org/officeDocument/2006/relationships/notesMaster" Target="/ppt/notesMasters/notesMaster1.xml" Id="R71a4c0f857f54d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b4aceeeab34cba" /><Relationship Type="http://schemas.openxmlformats.org/officeDocument/2006/relationships/notesMaster" Target="/ppt/notesMasters/notesMaster1.xml" Id="R03267b92ac734c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6cb11412cc4478" /><Relationship Type="http://schemas.openxmlformats.org/officeDocument/2006/relationships/notesMaster" Target="/ppt/notesMasters/notesMaster1.xml" Id="R9c447b61eb0546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935db5fd394e58" /><Relationship Type="http://schemas.openxmlformats.org/officeDocument/2006/relationships/notesMaster" Target="/ppt/notesMasters/notesMaster1.xml" Id="R19be45e7c0754f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48bcf7827b4809" /><Relationship Type="http://schemas.openxmlformats.org/officeDocument/2006/relationships/notesMaster" Target="/ppt/notesMasters/notesMaster1.xml" Id="Rf98a667b87a047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eeb6cffa8b945f8" /><Relationship Type="http://schemas.openxmlformats.org/officeDocument/2006/relationships/notesMaster" Target="/ppt/notesMasters/notesMaster1.xml" Id="R41af39dd24284b2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92f06f7743e4c8e" /><Relationship Type="http://schemas.openxmlformats.org/officeDocument/2006/relationships/notesMaster" Target="/ppt/notesMasters/notesMaster1.xml" Id="Rc2f3caf105ad410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fd169058654c6e" /><Relationship Type="http://schemas.openxmlformats.org/officeDocument/2006/relationships/notesMaster" Target="/ppt/notesMasters/notesMaster1.xml" Id="R63675dc558644bd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1bda90997164a5a" /><Relationship Type="http://schemas.openxmlformats.org/officeDocument/2006/relationships/notesMaster" Target="/ppt/notesMasters/notesMaster1.xml" Id="Rc7e2a9b9e9a340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b1b5c0d4bbd4705" /><Relationship Type="http://schemas.openxmlformats.org/officeDocument/2006/relationships/notesMaster" Target="/ppt/notesMasters/notesMaster1.xml" Id="Rd4a00966d8a4454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3692bee982148b4" /><Relationship Type="http://schemas.openxmlformats.org/officeDocument/2006/relationships/notesMaster" Target="/ppt/notesMasters/notesMaster1.xml" Id="Ra8ebe5ca415a47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f7f9d020af40ca" /><Relationship Type="http://schemas.openxmlformats.org/officeDocument/2006/relationships/notesMaster" Target="/ppt/notesMasters/notesMaster1.xml" Id="Rd5b9b14a7c3b4a1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7f6c0ffdc804cb1" /><Relationship Type="http://schemas.openxmlformats.org/officeDocument/2006/relationships/notesMaster" Target="/ppt/notesMasters/notesMaster1.xml" Id="Rbb52af0593714bc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188b3fb81e74e9b" /><Relationship Type="http://schemas.openxmlformats.org/officeDocument/2006/relationships/notesMaster" Target="/ppt/notesMasters/notesMaster1.xml" Id="R29a18ea7c377439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376c3170bf64bf4" /><Relationship Type="http://schemas.openxmlformats.org/officeDocument/2006/relationships/notesMaster" Target="/ppt/notesMasters/notesMaster1.xml" Id="R6b3e623a7b3c42c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d4e5d3d3e9d46b3" /><Relationship Type="http://schemas.openxmlformats.org/officeDocument/2006/relationships/notesMaster" Target="/ppt/notesMasters/notesMaster1.xml" Id="R9f7d8aa625f345b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d77936d07524f32" /><Relationship Type="http://schemas.openxmlformats.org/officeDocument/2006/relationships/notesMaster" Target="/ppt/notesMasters/notesMaster1.xml" Id="Rbb8e8cda9110431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41ed55cfd4c44a6" /><Relationship Type="http://schemas.openxmlformats.org/officeDocument/2006/relationships/notesMaster" Target="/ppt/notesMasters/notesMaster1.xml" Id="Reabfaca05a6f4c6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5c7b1c475704652" /><Relationship Type="http://schemas.openxmlformats.org/officeDocument/2006/relationships/notesMaster" Target="/ppt/notesMasters/notesMaster1.xml" Id="Rbbff776ca7ea402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ce706a73d3a4e2b" /><Relationship Type="http://schemas.openxmlformats.org/officeDocument/2006/relationships/notesMaster" Target="/ppt/notesMasters/notesMaster1.xml" Id="Rf74cd8378c7d475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b2f4fdf51b44228" /><Relationship Type="http://schemas.openxmlformats.org/officeDocument/2006/relationships/notesMaster" Target="/ppt/notesMasters/notesMaster1.xml" Id="Rc6797536b4fb453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6bc5295df284644" /><Relationship Type="http://schemas.openxmlformats.org/officeDocument/2006/relationships/notesMaster" Target="/ppt/notesMasters/notesMaster1.xml" Id="R05aca91167c4449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a056157377f4ed1" /><Relationship Type="http://schemas.openxmlformats.org/officeDocument/2006/relationships/notesMaster" Target="/ppt/notesMasters/notesMaster1.xml" Id="R5f89d929fdfa4f1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becec9e8d5249e2" /><Relationship Type="http://schemas.openxmlformats.org/officeDocument/2006/relationships/notesMaster" Target="/ppt/notesMasters/notesMaster1.xml" Id="R41f3d454bb72410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ecc8f3e4a94695" /><Relationship Type="http://schemas.openxmlformats.org/officeDocument/2006/relationships/notesMaster" Target="/ppt/notesMasters/notesMaster1.xml" Id="R717bc95e74bf4ea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71f0196006d47dd" /><Relationship Type="http://schemas.openxmlformats.org/officeDocument/2006/relationships/notesMaster" Target="/ppt/notesMasters/notesMaster1.xml" Id="R216e32b9e7a24c8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13d4733d639e476d" /><Relationship Type="http://schemas.openxmlformats.org/officeDocument/2006/relationships/notesMaster" Target="/ppt/notesMasters/notesMaster1.xml" Id="Rea22e1d960e147d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4ab178269a14e9a" /><Relationship Type="http://schemas.openxmlformats.org/officeDocument/2006/relationships/notesMaster" Target="/ppt/notesMasters/notesMaster1.xml" Id="R4fb821585ca0415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6c656408ebe4626" /><Relationship Type="http://schemas.openxmlformats.org/officeDocument/2006/relationships/notesMaster" Target="/ppt/notesMasters/notesMaster1.xml" Id="R5b7edeb80462473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9e79eadace14db7" /><Relationship Type="http://schemas.openxmlformats.org/officeDocument/2006/relationships/notesMaster" Target="/ppt/notesMasters/notesMaster1.xml" Id="R82fb5357984f4e2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99a3b2ded934e76" /><Relationship Type="http://schemas.openxmlformats.org/officeDocument/2006/relationships/notesMaster" Target="/ppt/notesMasters/notesMaster1.xml" Id="Rb3a479484510418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174c8b66829b44b6" /><Relationship Type="http://schemas.openxmlformats.org/officeDocument/2006/relationships/notesMaster" Target="/ppt/notesMasters/notesMaster1.xml" Id="Ra846bb38eb314d1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e285ceeb4ce4b46" /><Relationship Type="http://schemas.openxmlformats.org/officeDocument/2006/relationships/notesMaster" Target="/ppt/notesMasters/notesMaster1.xml" Id="Ra5fa2e0e9c88403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d02de32b30594b0a" /><Relationship Type="http://schemas.openxmlformats.org/officeDocument/2006/relationships/notesMaster" Target="/ppt/notesMasters/notesMaster1.xml" Id="Rf6485a41bc4a41f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3128a1fcbba4291" /><Relationship Type="http://schemas.openxmlformats.org/officeDocument/2006/relationships/notesMaster" Target="/ppt/notesMasters/notesMaster1.xml" Id="Rc062e10824234b1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33e0daf21a04b3e" /><Relationship Type="http://schemas.openxmlformats.org/officeDocument/2006/relationships/notesMaster" Target="/ppt/notesMasters/notesMaster1.xml" Id="R1c25851831534c4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42b44d9a3d443a2" /><Relationship Type="http://schemas.openxmlformats.org/officeDocument/2006/relationships/notesMaster" Target="/ppt/notesMasters/notesMaster1.xml" Id="Re5ae690692e64ad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9ed460d7e31845ff" /><Relationship Type="http://schemas.openxmlformats.org/officeDocument/2006/relationships/notesMaster" Target="/ppt/notesMasters/notesMaster1.xml" Id="Rd80929bf3630478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cb3e93cfaba4d6d" /><Relationship Type="http://schemas.openxmlformats.org/officeDocument/2006/relationships/notesMaster" Target="/ppt/notesMasters/notesMaster1.xml" Id="R0ad3e991842d4db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5b83f5908ede49f7" /><Relationship Type="http://schemas.openxmlformats.org/officeDocument/2006/relationships/notesMaster" Target="/ppt/notesMasters/notesMaster1.xml" Id="Ra2be4e88bf2848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前64分钟。依据2026年10月23日讲座录音与现场课件整理。2026年数据用于回顾，2027年规则以正式通知为准。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来源：IMG20261023150936.jpg。讲座口径，秋考人数不含春考计划3639人。各项并非互斥类别，不能直接相加。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来源：IMG20261023150936.jpg。分母为讲座采用的上海秋考考生规模。三类合计分别约68.90%和52.42%。分类属于课件口径。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来源：IMG20261023151539.jpg。2026年参考，单位为分、人。层次标签不是该类全部院校的统一录取线，人数口径沿用课件。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前64分钟。源于录音约11至18分钟。讲者对2027年分数与竞争走势的判断属于预测。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来源：IMG20261023152529.jpg。示意月份。讲者口头补充上海纽约大学当年报名已启动。2027届以正式通知为准。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来源：IMG20261023152641.jpg。窗口和资格由当届院校简章确定，部分路径须提前报名。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来源：IMG20261023152708.jpg。日期为现场课件所列安排，不能视作已经公布的2027年考试日程。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来源：IMG20261023153151.jpg。准备阶段可并行。最终录取后的资格约束，按相应规则执行。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来源：IMG20261023153323.jpg。共26所，名单按现场课件顺序转写。院校、专业与计划按当届文件核对。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来源：IMG20261023153323.jpg。共26所，名单按现场课件顺序转写。院校、专业与计划按当届文件核对。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来源：IMG20261023153603.jpg。单位：人。2023年分项合计2886，与课件总计2896相差10人，保留原表并标出，未自行改数。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来源：IMG20261023153603.jpg。课件数据。若完全不接受民办，可选择的招生计划明显减少。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来源：IMG20261023153855.jpg。2026年课件分段，单位：语数外总分。不是2027年录取线；同校不同专业可出现在不同分段。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前64分钟。录音中的经验性建议。分数不是统一资格线，须结合个体情况。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来源：IMG20261023155414.jpg。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来源：IMG20261023155429.jpg。各方式并非所有学校同时采用。小破格单科门槛、竞赛要求和初试安排逐校确认。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来源：IMG20261023155540.jpg。39所985院校作为背景。课件灰色表示讲者称2026年以前未在沪招生的学校，不能解读为永久不招生。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来源：IMG20261023155540.jpg。39所985院校作为背景。课件灰色表示讲者称2026年以前未在沪招生的学校，不能解读为永久不招生。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前64分钟。讲者以约550分以上作经验性讨论起点，并非统一报考资格线。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来源：IMG20261023160008.jpg。人数与分数来自现场表格，多组分数以斜线保留。入围分不等同于最终录取分。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来源：IMG20261023160008.jpg。比例采用课件口径，即综评计划与综评加提普计划的比较，不能当作面试通过率。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来源：IMG20261023160010.jpg。按现场表格转写。多专业组分数顺序沿用课件，实际报考需查对应专业组。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来源：IMG20261023160010.jpg。按现场表格转写。多专业组分数顺序沿用课件，实际报考需查对应专业组。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来源：IMG20261023160148.jpg。课件列示信息。文字可润色，经历与志向须由学生本人确认。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来源：IMG20261023160633.jpg。时间线根据课件梳理，具体考试安排以学校通知为准。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来源：IMG20261023160746.jpg。讲者观点与家庭准备建议。招生政策和日期以正式文件为准。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来源：指定方向录音 2.mp3 前64分钟。原始照片与录音保留在10月份家长会文件夹。各页备注记录来源照片或录音位置。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来源：IMG20261023160008.jpg。保留课件原表分组顺序，不把不同年度分数直接视为同一位次。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来源：IMG20261023160008.jpg。单位：人。提普为课件“提前批加普通批”的统计标签。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来源：IMG20261023160010.jpg。单位：人。斜线内依次为2024、2025、2026年。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来源：IMG20261023160010.jpg。按课件比例保留，不是学生申请后的录取概率。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来源：IMG20261023160010.jpg。按课件分组顺序保留。各组分数须与当届专业组对应。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来源：IMG20261023160010.jpg。按课件分组顺序保留。无法可靠识别的数字明确标注。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来源：IMG20261023160509.jpg。均为现场课件示意，不等于统一资格线。中外合作办学项目另强调英语，具体门槛按项目规定。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deba2a718649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f7f22cb8c04ef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621bfa29c942e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c841715f54f6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947747e2ef437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e651e2fd4b4f8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B8F47E-18E8-40E3-A906-6D2B994541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A0403B1-B13F-4A39-B4F5-C55397ED3F8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FE831C7-6881-4635-BD4D-714312A208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F2684D-4B62-487C-AEE2-5EAB491207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E97A20F-BBD2-4FDB-BF9A-18BEFE20A1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0753BF7-0C7D-4836-873F-C4476BEA8F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E088BD-69AE-4CDB-BD3C-4B3B4855C0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98852A3-B9C1-4FA8-9407-B2FF88EBDD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14E778-B648-4AEB-B165-1181319FFD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FA74FB-7498-4F84-B52F-0317937FB2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86b630855b4fd9" /><Relationship Type="http://schemas.openxmlformats.org/officeDocument/2006/relationships/slideLayout" Target="/ppt/slideLayouts/slideLayout1.xml" Id="Rfe9080eedd4741a5" /><Relationship Type="http://schemas.openxmlformats.org/officeDocument/2006/relationships/slideLayout" Target="/ppt/slideLayouts/slideLayout2.xml" Id="R7efa605b30eb487f" /><Relationship Type="http://schemas.openxmlformats.org/officeDocument/2006/relationships/slideLayout" Target="/ppt/slideLayouts/slideLayout3.xml" Id="Rde45e17be1ec4f4b" /><Relationship Type="http://schemas.openxmlformats.org/officeDocument/2006/relationships/slideLayout" Target="/ppt/slideLayouts/slideLayout4.xml" Id="Rd8e71c72733c4bed" /><Relationship Type="http://schemas.openxmlformats.org/officeDocument/2006/relationships/slideLayout" Target="/ppt/slideLayouts/slideLayout5.xml" Id="R20f050597de242a9" /><Relationship Type="http://schemas.openxmlformats.org/officeDocument/2006/relationships/slideLayout" Target="/ppt/slideLayouts/slideLayout6.xml" Id="R370d076a301e4f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9080eedd4741a5"/>
    <p:sldLayoutId xmlns:r="http://schemas.openxmlformats.org/officeDocument/2006/relationships" id="2147483650" r:id="R7efa605b30eb487f"/>
    <p:sldLayoutId xmlns:r="http://schemas.openxmlformats.org/officeDocument/2006/relationships" id="2147483651" r:id="Rde45e17be1ec4f4b"/>
    <p:sldLayoutId xmlns:r="http://schemas.openxmlformats.org/officeDocument/2006/relationships" id="2147483652" r:id="Rd8e71c72733c4bed"/>
    <p:sldLayoutId xmlns:r="http://schemas.openxmlformats.org/officeDocument/2006/relationships" id="2147483653" r:id="R20f050597de242a9"/>
    <p:sldLayoutId xmlns:r="http://schemas.openxmlformats.org/officeDocument/2006/relationships" id="2147483654" r:id="R370d076a301e4f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ource Han Sans CN"/>
        <a:ea typeface=""/>
        <a:cs typeface=""/>
      </a:majorFont>
      <a:minorFont>
        <a:latin typeface="Source Han Sans C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12004b33874c27" /><Relationship Type="http://schemas.openxmlformats.org/officeDocument/2006/relationships/notesSlide" Target="/ppt/notesSlides/notesSlide1.xml" Id="R068ccc6234c345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97405d8e8c43bc" /><Relationship Type="http://schemas.openxmlformats.org/officeDocument/2006/relationships/notesSlide" Target="/ppt/notesSlides/notesSlide2.xml" Id="R2f9c54b2b7d04c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a6a142947c4c44" /><Relationship Type="http://schemas.openxmlformats.org/officeDocument/2006/relationships/notesSlide" Target="/ppt/notesSlides/notesSlide3.xml" Id="Rcac2436b336a4a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dd93135fdd4e48" /><Relationship Type="http://schemas.openxmlformats.org/officeDocument/2006/relationships/notesSlide" Target="/ppt/notesSlides/notesSlide4.xml" Id="Raa8e3e959b7c4d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283f85880a464e" /><Relationship Type="http://schemas.openxmlformats.org/officeDocument/2006/relationships/notesSlide" Target="/ppt/notesSlides/notesSlide5.xml" Id="Rdf12ec4165654f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c48a7dfced4b9c" /><Relationship Type="http://schemas.openxmlformats.org/officeDocument/2006/relationships/notesSlide" Target="/ppt/notesSlides/notesSlide6.xml" Id="Rb36922be72824d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3c169204f34b18" /><Relationship Type="http://schemas.openxmlformats.org/officeDocument/2006/relationships/notesSlide" Target="/ppt/notesSlides/notesSlide7.xml" Id="Rf26ad6230f1845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0c07d4ce88414f" /><Relationship Type="http://schemas.openxmlformats.org/officeDocument/2006/relationships/notesSlide" Target="/ppt/notesSlides/notesSlide8.xml" Id="Ra9821855c7f849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762fcac89a463c" /><Relationship Type="http://schemas.openxmlformats.org/officeDocument/2006/relationships/notesSlide" Target="/ppt/notesSlides/notesSlide9.xml" Id="R0a9161fe0f2346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127a7d5ea243f4" /><Relationship Type="http://schemas.openxmlformats.org/officeDocument/2006/relationships/notesSlide" Target="/ppt/notesSlides/notesSlide10.xml" Id="R55892ae2738147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10c18b791c49cd" /><Relationship Type="http://schemas.openxmlformats.org/officeDocument/2006/relationships/notesSlide" Target="/ppt/notesSlides/notesSlide11.xml" Id="R14140973e8784c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42c23553df462e" /><Relationship Type="http://schemas.openxmlformats.org/officeDocument/2006/relationships/notesSlide" Target="/ppt/notesSlides/notesSlide12.xml" Id="R90eb81958ea34a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c9b877caff4ee9" /><Relationship Type="http://schemas.openxmlformats.org/officeDocument/2006/relationships/notesSlide" Target="/ppt/notesSlides/notesSlide13.xml" Id="R443171d13e3b484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f13065016e4315" /><Relationship Type="http://schemas.openxmlformats.org/officeDocument/2006/relationships/notesSlide" Target="/ppt/notesSlides/notesSlide14.xml" Id="Rcd972f255fbb4e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0ac62979f04b1e" /><Relationship Type="http://schemas.openxmlformats.org/officeDocument/2006/relationships/notesSlide" Target="/ppt/notesSlides/notesSlide15.xml" Id="Rd76028e4d22e480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5433e705bf4563" /><Relationship Type="http://schemas.openxmlformats.org/officeDocument/2006/relationships/notesSlide" Target="/ppt/notesSlides/notesSlide16.xml" Id="R3d51a2676f58494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91284fa0d248de" /><Relationship Type="http://schemas.openxmlformats.org/officeDocument/2006/relationships/notesSlide" Target="/ppt/notesSlides/notesSlide17.xml" Id="R67d5faf2a13249b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f5a7b6b629489a" /><Relationship Type="http://schemas.openxmlformats.org/officeDocument/2006/relationships/notesSlide" Target="/ppt/notesSlides/notesSlide18.xml" Id="Rf9d6b00fc1684a2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5f0605dc3049d0" /><Relationship Type="http://schemas.openxmlformats.org/officeDocument/2006/relationships/notesSlide" Target="/ppt/notesSlides/notesSlide19.xml" Id="Rd00de43f62e14b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3500dc3f834c8d" /><Relationship Type="http://schemas.openxmlformats.org/officeDocument/2006/relationships/notesSlide" Target="/ppt/notesSlides/notesSlide20.xml" Id="R6e12e0fb311c484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96cb406abc4fb5" /><Relationship Type="http://schemas.openxmlformats.org/officeDocument/2006/relationships/notesSlide" Target="/ppt/notesSlides/notesSlide21.xml" Id="Rd990ffcace574d3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1684a9e16648eb" /><Relationship Type="http://schemas.openxmlformats.org/officeDocument/2006/relationships/notesSlide" Target="/ppt/notesSlides/notesSlide22.xml" Id="R432ed284d8c4427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6327a27f544dd1" /><Relationship Type="http://schemas.openxmlformats.org/officeDocument/2006/relationships/notesSlide" Target="/ppt/notesSlides/notesSlide23.xml" Id="R901660878ad1430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2357b058fe4bee" /><Relationship Type="http://schemas.openxmlformats.org/officeDocument/2006/relationships/notesSlide" Target="/ppt/notesSlides/notesSlide24.xml" Id="Rf0498fec07fd4f9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d66265bb594cb1" /><Relationship Type="http://schemas.openxmlformats.org/officeDocument/2006/relationships/notesSlide" Target="/ppt/notesSlides/notesSlide25.xml" Id="R3cad6e75b0334f3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82348be6544df6" /><Relationship Type="http://schemas.openxmlformats.org/officeDocument/2006/relationships/notesSlide" Target="/ppt/notesSlides/notesSlide26.xml" Id="Rcc0c1806049a4ac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cf4ef14bfa4a7f" /><Relationship Type="http://schemas.openxmlformats.org/officeDocument/2006/relationships/notesSlide" Target="/ppt/notesSlides/notesSlide27.xml" Id="Rd9d3ece5d3794c0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c22a3bdea44ae4" /><Relationship Type="http://schemas.openxmlformats.org/officeDocument/2006/relationships/notesSlide" Target="/ppt/notesSlides/notesSlide28.xml" Id="R6018a500a9ae4b6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6fb1c454214356" /><Relationship Type="http://schemas.openxmlformats.org/officeDocument/2006/relationships/notesSlide" Target="/ppt/notesSlides/notesSlide29.xml" Id="R2fb0758b2cef492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8c3cf1eb3c4361" /><Relationship Type="http://schemas.openxmlformats.org/officeDocument/2006/relationships/notesSlide" Target="/ppt/notesSlides/notesSlide30.xml" Id="R185a37e93cb34fe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b43a006ab84f0c" /><Relationship Type="http://schemas.openxmlformats.org/officeDocument/2006/relationships/notesSlide" Target="/ppt/notesSlides/notesSlide31.xml" Id="R5c184db606784c6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48a32748b64d6f" /><Relationship Type="http://schemas.openxmlformats.org/officeDocument/2006/relationships/notesSlide" Target="/ppt/notesSlides/notesSlide32.xml" Id="R9f900be4e52f456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a6ee5a39834e70" /><Relationship Type="http://schemas.openxmlformats.org/officeDocument/2006/relationships/notesSlide" Target="/ppt/notesSlides/notesSlide33.xml" Id="Rc3b1c3b8bbdc49b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80271a78f242d7" /><Relationship Type="http://schemas.openxmlformats.org/officeDocument/2006/relationships/notesSlide" Target="/ppt/notesSlides/notesSlide34.xml" Id="R464316a6b1564fa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9b16d4defb43f9" /><Relationship Type="http://schemas.openxmlformats.org/officeDocument/2006/relationships/notesSlide" Target="/ppt/notesSlides/notesSlide35.xml" Id="R60622d2f11c04ac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1bd1fdcbfb4ea9" /><Relationship Type="http://schemas.openxmlformats.org/officeDocument/2006/relationships/notesSlide" Target="/ppt/notesSlides/notesSlide36.xml" Id="R9df9d2fcef4346c7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a438467d7d40db" /><Relationship Type="http://schemas.openxmlformats.org/officeDocument/2006/relationships/notesSlide" Target="/ppt/notesSlides/notesSlide37.xml" Id="R4fcc2ab26aec4ba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cc5733b99d4d55" /><Relationship Type="http://schemas.openxmlformats.org/officeDocument/2006/relationships/notesSlide" Target="/ppt/notesSlides/notesSlide38.xml" Id="R8b6230e668ff4e09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498f1d96a04373" /><Relationship Type="http://schemas.openxmlformats.org/officeDocument/2006/relationships/notesSlide" Target="/ppt/notesSlides/notesSlide39.xml" Id="R80cfb826449f4219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8ff9dec45544e0" /><Relationship Type="http://schemas.openxmlformats.org/officeDocument/2006/relationships/notesSlide" Target="/ppt/notesSlides/notesSlide40.xml" Id="Rf5180f6edd29402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b5ed2f974a4749" /><Relationship Type="http://schemas.openxmlformats.org/officeDocument/2006/relationships/notesSlide" Target="/ppt/notesSlides/notesSlide41.xml" Id="Ra8ec06d522d04f9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1c45bf690446df" /><Relationship Type="http://schemas.openxmlformats.org/officeDocument/2006/relationships/notesSlide" Target="/ppt/notesSlides/notesSlide42.xml" Id="Rf9477db23934486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d96a93bb1487b" /><Relationship Type="http://schemas.openxmlformats.org/officeDocument/2006/relationships/notesSlide" Target="/ppt/notesSlides/notesSlide43.xml" Id="R51085a8c532041d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cf7462cf294326" /><Relationship Type="http://schemas.openxmlformats.org/officeDocument/2006/relationships/notesSlide" Target="/ppt/notesSlides/notesSlide44.xml" Id="Rbbb82c99a5ac412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e7f6c445c94c50" /><Relationship Type="http://schemas.openxmlformats.org/officeDocument/2006/relationships/notesSlide" Target="/ppt/notesSlides/notesSlide45.xml" Id="R8157081a1ef945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BB9FA-CFD3-4C1B-BC00-DBE5F340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405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2027届高三升学规划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EA368-9BE6-4FD9-AB60-F2C190537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2026年10月家长会讲座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24228-2446-450A-8759-7A222E56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384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400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高考形势　招考进程　春考　强基与综评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5976E-63EA-44B5-8B0F-42C63AF51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依据2026年10月23日讲座录音与现场课件整理。2026年数据用于回顾，2027年规则以正式通知为准。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9C8D0-93BC-4689-9A02-65D5441D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675265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3E2DB-854B-4324-A83B-DB444544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5050A-4D09-479B-ADF0-9481BF2A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01　高考竞争形势与成绩定位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BA8929-249B-429B-9A4A-E89730C8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02　全年报名与考试节点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20576-B13F-46C7-9B19-39E23AC2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03　春考的学校、专业和选择条件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1305D9-0C91-4DF3-9EFB-625C8324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04　强基计划与综合评价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453AF6-A97A-4D44-8CB6-05BE63DF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05　学生复习节奏与家庭准备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A3E5F-4CF4-4C44-A5E0-AD0AB948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498602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15CF0-B050-4D20-9A12-E6CFF432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2026年在沪招生概况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00EBA-19FA-4689-A5BB-0EAD0F9EC0A9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524500"/>
                <a:gridCol w="53340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项目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现场课件数据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秋考考生规模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约6.67万人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全国本科院校在沪计划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45962人　约68.90%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上海本科院校在沪计划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34971人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艺体及提前批计划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9860人　约14.78%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秋考专科计划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7116人　约10.67%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200FB-D537-4A9A-8B46-CACDC50E4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讲座口径，秋考人数不含春考计划3639人。各项并非互斥类别，不能直接相加。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FE4F9-3BC4-4ED5-9DCB-A8500998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614323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BA3D17-D076-47A4-8CB7-D4E3021F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2026年不同层次本科的计划占比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EC3EE-6252-473A-B29E-F5420AC777D3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209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课件分类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全国院校在沪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上海院校在沪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顶尖院校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5.65%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4.21%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重点本科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8.65%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6.66%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普通本科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54.60%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41.55%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27B7A1-ECE0-4694-AA87-6C6852D8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分母为讲座采用的上海秋考考生规模。三类合计分别约68.90%和52.42%。分类属于课件口径。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3CF0B-C3F2-420E-9DE3-F46857C9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533965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E59A4-BA9F-4879-A191-65EDAF87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总分定位与学科结构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4D019-6E58-49DE-9C55-B3AED6CE653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课件层次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语数英合计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加三合计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总分示意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对应人数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985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370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571+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4682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211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351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192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543+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11601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综评线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321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504+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23633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公办本科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280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165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445+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41660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本科线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147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403+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51853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B7AA0-2F6D-45BE-9781-CD7CCE66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2026年参考，单位为分、人。层次标签不是该类全部院校的统一录取线，人数口径沿用课件。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68FD89-7DF5-46C0-9347-7EC553D4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81178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CDCA1-35F5-419D-A625-1FE7B6FC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同一所大学的专业组也有明显差异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5DEB93-4D8F-4220-AEDA-D9C839A6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最低分专业组，未必包含学生想读的专业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2B428-DF68-4D3D-9E30-4035DDA2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中外合作专业组，需要同时考虑费用与培养方式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6C757-64DC-4EB1-89A3-662AFC2E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定位同时看总分、位次、加三结构和具体专业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C3CBEA-C401-4DF1-8525-8E4D4A7F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一模与春考之后，继续动态调整目标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F6063-CA4C-47D9-83A8-4F6C8C53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源于录音约11至18分钟。讲者对2027年分数与竞争走势的判断属于预测。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B50D04-7BE2-4ED7-AAD6-4CA3A658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08326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218AF-7420-48DC-BCC8-F92B4895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10月至12月报名与考试节点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61CE0-FFED-4349-A3AE-C9D74DFF5B6C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8191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时间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课件安排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10月初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港澳高校报名陆续启动，招飞报名与选拔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10月中下旬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高考网上报名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11月底前后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上海纽约大学、昆山杜克大学等报名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11月底至12月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艺术类专业市统考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634A2-E5FA-4447-8FEA-21C2B1EA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示意月份。讲者口头补充上海纽约大学当年报名已启动。2027届以正式通知为准。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F61896-AAE7-464E-8BE6-C9949A19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375347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8322C-BB1E-4F85-9DE6-EFF291E9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1月至4月报名与考试节点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5631E-C1A8-490B-BB50-B6E7D6D55D54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8191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时间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课件安排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12月至4月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高水平运动队及部分艺术类校考报名测试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12月至5月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北外、南科大、华南理工、港中深等相关报名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1月初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春考与英语第一次考试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1月至5月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上海科技大学校园开放日报名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专科自主招生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体育类考试，强基计划报名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55AC4-1A29-4FB0-8365-70F0B52F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窗口和资格由当届院校简章确定，部分路径须提前报名。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7F91CD-96E4-454F-B7D6-B2B79840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341998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A5EC3-88B6-4FB2-BE73-FC51AEB2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5月至7月报名与考试节点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F1527-C39D-4790-B4CA-7DC292F5A045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8191500"/>
              </a:tblGrid>
              <a:tr h="5238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时间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课件安排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5月中旬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综评批报名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5月中下旬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公安类院校报考意向网上登记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5月下旬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军队院校报考意向网上登记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6月7日至9日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秋季高考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6月中下旬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部分校测、面试及体检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6月23日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成绩及控制线公布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7月初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志愿填报，强基校测及综评面试等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AF3AD-6E73-4DCC-B505-54DE648F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日期为现场课件所列安排，不能视作已经公布的2027年考试日程。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CCE1F3-7B33-4C34-B217-518F959A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214286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03DF6-3AF6-4991-A4CF-1D08C7CF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主要升学路径的推进顺序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634F83-C892-441A-A21D-E089335C2BDF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3905250"/>
                <a:gridCol w="409575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阶段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主要任务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前期准备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1月春考，3月录取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语数外考试、志愿与校测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了解专业，准备自我介绍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3月专科自招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院校自主考试及录取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查看招生章程与专业条件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4月强基报名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报名、确认、校测及录取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基础学科志向与学科能力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5月综评报名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材料、高考、面试及录取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成绩、活动、课题与个人陈述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6月秋考，7月填报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根据成绩与位次选择专业组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连续年度录取数据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6B0C0-13FD-4125-86E9-3769FDDA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准备阶段可并行。最终录取后的资格约束，按相应规则执行。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B2BD5-8A9D-4504-89D1-9AFD344A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457888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F5765-C5FE-4CEF-832E-960A71A2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2026年春考招生院校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EA064-9BCA-4AAD-BDF6-81284E6F709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62000"/>
                <a:gridCol w="4667250"/>
                <a:gridCol w="762000"/>
                <a:gridCol w="4667250"/>
              </a:tblGrid>
              <a:tr h="5238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序号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序号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华东政法大学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上海中医药大学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上海师范大学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上海理工大学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上海对外经贸大学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上海戏剧学院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上海工程技术大学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上海海洋大学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上海应用技术大学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上海电力大学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上海立信会计金融学院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上海海事大学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82B60-6B02-4CA5-AE1F-23D2204F0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共26所，名单按现场课件顺序转写。院校、专业与计划按当届文件核对。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2F08F-0E50-4B55-8F7B-B985B4EA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78580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A696C-1876-4B2D-A717-69DE8382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2026年春考招生院校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678D19-9D6E-4882-9B2E-64768A483CF0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62000"/>
                <a:gridCol w="4667250"/>
                <a:gridCol w="762000"/>
                <a:gridCol w="4667250"/>
              </a:tblGrid>
              <a:tr h="5238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序号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序号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上海第二工业大学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上海电机学院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上海兴伟学院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上海商学院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上海师范大学天华学院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上海政法学院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上海中侨职业技术大学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上海健康医学院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上海外国语大学贤达经济人文学院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上海立达学院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上海外国语大学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4ADC3A-1E44-46EC-8331-33C8ABA2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共26所，名单按现场课件顺序转写。院校、专业与计划按当届文件核对。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46A2B-2516-45D4-A049-95E13C1E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3265949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36AA9-7AC6-4E6F-9E4B-CD678292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春考计划结构的变化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F9A3E3-45AC-4E13-AD20-F104513ECCC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年份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总计划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公办理工医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公办人文社科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民办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2627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513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644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1470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2896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538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718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1630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3019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493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856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1670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3539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613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656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3639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698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601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CB5CDC-9FEA-4995-B4A8-DFE0DEAD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单位：人。2023年分项合计2886，与课件总计2896相差10人，保留原表并标出，未自行改数。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2B2D7-F946-4921-9A9E-9420C663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888936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59B3AB-8DB4-4AE2-89BB-B7023292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2026年春考名额以民办为主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C3BFC-D9BE-41A6-B142-A4A3BAD05CD6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招生类别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计划人数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占总计划比例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公办理工医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698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19.18%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公办人文社科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16.52%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民办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64.30%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合计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3639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100.00%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C84FB-8AFE-43D9-9A26-A8C7615F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课件数据。若完全不接受民办，可选择的招生计划明显减少。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21A2E-3F1D-421F-9F02-A57BA63F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816514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7A2FE0-0794-41BA-8D6A-9AD2A3D8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360至372分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10810-0B79-46CF-B6F0-BB1E2638603E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209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课件未细列此段具体专业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上海外国语大学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阿拉伯语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华东政法大学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法学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3C9F27-CD44-4A3B-8842-EE88FA81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4A1E2-7CE9-45DA-AD5B-72C70786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1139240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02C28-DE49-4A14-980C-0DBADEDE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340至359分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0A60F-4FAF-4E19-870C-664D975606D2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工商管理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上海外国语大学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朝鲜语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华东政法大学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侦查学（经济犯罪治理）、政治学与行政学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上海理工大学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上海对外经贸大学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上海中医药大学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F53FC-D929-481B-B300-94D90A41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72EB4D-1801-4953-9F06-2DE933F3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5842881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90350-30B5-4383-B08B-533715AF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340至359分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A1BF4-0330-44A5-A5B4-FEB920376F9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上海师范大学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英语师范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上海政法学院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法学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上海戏剧学院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戏剧影视文学、影视摄影与制作、广播电视编导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上海海洋大学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食品科学与工程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上海应用技术大学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香料香精技术与工程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8BA996-D51C-4BE5-9320-2F3A2BF1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82AC6-BE0B-44CB-B0F0-B6BD4904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182775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0B33D-3FD4-4D2B-AE63-2158E07C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320至339分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6F11F-7464-440F-A294-CAD1C68EC55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上海海事大学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上海海洋大学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生物科学类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上海电力大学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上海工程技术大学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上海健康医学院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健康服务与管理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上海戏剧学院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戏剧学、戏剧教育、艺术管理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2D7F7-0078-4045-A86C-728D72DD8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612D0-D564-46DE-8DD6-970D0800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1450709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1B43B-C053-42E5-947E-57F107AA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320至339分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0E93C-4C92-4231-AEE1-1AAE6FFB1FFF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上海政法学院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俄语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上海师范大学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学前教育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上海立信会计金融学院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上海电机学院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电气工程及其自动化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上海第二工业大学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软件工程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86D48B-9A38-46D7-8012-52C81770D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FD38C-2D67-4ED9-A55C-6E642133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03549237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EBFD0-3F1C-4F71-BA65-5141606F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300至319分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17685-8C03-4224-A55C-B94E1118FAE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上海第二工业大学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机械电子相关专业，名称以简章为准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上海戏剧学院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数字媒体艺术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上海电机学院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计算机类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上海应用技术大学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建筑学、园艺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上海商学院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上海健康医学院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护理学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D8001-E5F9-41EB-90C1-A56B2D15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AA709-F941-4671-BC0B-B51B0150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4962989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787DC-C87A-4853-97AC-7F18ED0B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270至299分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6DD47-DCB9-45AE-8740-4AC28ADF0C94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宝石及材料工艺学、物联网工程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电子科学与技术、网络与新媒体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会计学（双语）、电子商务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金融学（CFA）、财务管理（CIMA）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护理学、康复治疗学、软件工程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B332F8-DAC9-41B6-95C5-2057F201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80D5A-6304-4FBC-9128-798A80EE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99916909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77D33-1EA9-49CB-9383-490867A2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270至299分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49E6A-2023-4E39-85A6-795CB1D95BF4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1657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日语、时尚传播（双语）、风景园林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上海戏剧学院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数字演艺设计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89574-8092-49FC-BC58-A610BEB0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567F6-C887-41F2-87F5-D672DAA4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1308418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C1CEFE-117D-4016-BC74-46075E25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251至269分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C2E4B2-CFDA-4BCF-9F00-25E8F7C03061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计算机科学与技术、网络工程、数字媒体技术（均为双语班）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日语、德语、汽车服务工程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上海建桥学院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机械设计制造及其自动化（中外合作）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国际经济与贸易（中美合作）、金融学（双语）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上海杉达学院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汉语国际教育（双语）、酒店管理（双语）、土木工程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520C6-E5B4-46F5-8BE2-41E4D16A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11A54-FBAE-4DF3-9864-4D1D135F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4754535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ADD148-8C1E-449A-A48F-4E97C5F6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春考院校与专业参考 251至269分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53E3C-1937-462F-96ED-6825CAD383BE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810000"/>
                <a:gridCol w="7048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课件所列专业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上海兴伟学院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上海师范大学天华学院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上海中侨职业技术大学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上海外国语大学贤达经济人文学院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上海立达学院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课件未细列具体专业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1293A-8F63-4AA5-A79E-F729904A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2026年课件分段，单位：语数外总分。不是2027年录取线；同校不同专业可出现在不同分段。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41E04-B128-4D84-8E23-A4E56D6C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9559513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4A9D3-79F4-4775-BCF4-D6E028FB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春考选择的判断条件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57EC4-A15B-4F25-BAB4-28A74E6EC147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情况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讲者的倾向与条件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约360分以上且加三较强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优先比较秋考高层次院校的空间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约330分以上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谨慎评估提前结束高三的机会成本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约310至320分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结合加三、专业兴趣、身心状态具体分析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约300分及以下，提升有限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认真把握春考，约290分以下语气更明确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加三明显拖累或反复身心不稳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更应考虑春考，先共情再讨论选择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6A1FF7-0091-4D98-9743-F28C0F58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录音中的经验性建议。分数不是统一资格线，须结合个体情况。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7D933-1AC5-4535-8D76-B29007C6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9577748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E93B79-806F-489E-A3EB-4754B8A2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强基计划的基本框架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C8DB2-0BAE-4911-85C4-AD362D59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4月前后启动报名，通常每人限报一所高校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D4F07-A65A-4F4F-BEA6-3EB65C39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基础学科志向与长期培养方式需要匹配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5A312-5C1E-4414-9E7B-082DE6A2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高考成绩、确认或初试、校测、录取各环节因校而异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DD332-19ED-40D0-BBC7-06A07E71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校测可能包括笔试、面试与体测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66B41-D879-4B00-91E1-0BC834A7F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课件称高考成绩占比不低于85%，以当届简章为准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9F0635-3B82-4DF6-9605-D9FAB77B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8104430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52996-0773-4E6C-AED2-508EF58E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强基计划的五类入围方式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7529C8-20D9-4710-82CC-07EC67770AFB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74295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方式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含义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高考成绩入围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按学校规定的高考成绩与招生倍数确定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单科成绩小破格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特定学科达到学校公布的要求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高考成绩加权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按相关单科加权成绩排序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竞赛破格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符合规定学科竞赛奖项及条件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校测初试入围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先参加学校初试，再进入后续考核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BAD57-C3CA-4425-8684-FC0A2483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各方式并非所有学校同时采用。小破格单科门槛、竞赛要求和初试安排逐校确认。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30EA5-6092-43B8-A97F-E762B313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6664068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56F1C-5860-4B4E-ACB8-78E71D25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强基背景院校与地域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9BE76-9747-48B1-8241-ADF7166CDC6F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71525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地区与课件标记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北京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北京大学、清华大学、中国人民大学、北京师范大学、北京航空航天大学、北京理工大学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北京 课件标灰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中国农业大学、中央民族大学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上海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复旦大学、上海交通大学、同济大学、华东师范大学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江苏、天津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南京大学、东南大学、南开大学、天津大学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山东、湖北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山东大学、中国海洋大学、武汉大学、华中科技大学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湖南、广东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中南大学、湖南大学、中山大学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F37FA-F632-4720-9ED7-7A89B6E2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39所985院校作为背景。课件灰色表示讲者称2026年以前未在沪招生的学校，不能解读为永久不招生。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4533A-F367-4E32-8EE2-CE5D7077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458680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CC26A-2028-436A-BE9E-769CB3FFF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强基背景院校与地域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95DCD-E951-41FB-ADBE-4EA3A0195D79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71525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地区与课件标记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湖南、广东 课件标灰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国防科技大学、华南理工大学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陕西、四川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西安交通大学、四川大学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陕西、四川 课件标灰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西北工业大学、西北农林科技大学、电子科技大学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辽宁、安徽、浙江、福建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大连理工大学、中国科学技术大学、浙江大学、厦门大学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辽宁、重庆、吉林 课件标灰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东北大学、重庆大学、吉林大学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甘肃、黑龙江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兰州大学、哈尔滨工业大学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30FEE8-A257-4904-BBC3-AB888CB6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39所985院校作为背景。课件灰色表示讲者称2026年以前未在沪招生的学校，不能解读为永久不招生。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F1D19-DCEA-435E-A557-A72928F3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75299644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897117-1259-4153-BA12-1CAA7E43E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综评的比较价值与准备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96337-BF80-43A9-995F-16F0CE4F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高考成绩仍是基础，面试进一步影响综合竞争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EC2D0-1119-4D48-81D7-164A3143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目标院校有综评机会时，提前关注并按要求报名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62750-A254-4C8B-AD6D-239B9668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春考后、寒假期间开始整理材料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8DB61-0660-4584-9B8E-6EE742EA9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可同时关注多所符合条件的学校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3A6C3-54A5-490F-92FA-A87DF004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面试表达要能说明专业兴趣与真实经历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8CA9CF-93C0-4191-8A35-CFDF0F99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讲者以约550分以上作经验性讨论起点，并非统一报考资格线。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4C55C-E6F9-4904-9AC8-E92806AB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56325280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13B237-4F27-46DB-9D88-6C05A74F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复旦与交大综评计划和入围分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15D1C-FE07-4EA7-A001-0DC4943B9683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1714500"/>
                <a:gridCol w="1714500"/>
                <a:gridCol w="1714500"/>
                <a:gridCol w="333375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2026课件入围分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510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530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583／588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620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620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620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581／589／612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0A989-5320-4555-974B-A933D24B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人数与分数来自现场表格，多组分数以斜线保留。入围分不等同于最终录取分。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47A7C-34C7-433D-929E-A34F9522B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11257507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1C2030-AA5D-4CE9-B06C-B87139D4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复旦与交大综评招生比例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2583F-A0D3-4972-BBB1-89BF267C812C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2026综评计划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2025综评占比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2026综评占比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155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82.04%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77.70%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69.31%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54.55%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620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82.89%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77.50%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42.65%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43.06%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7F692-8F1B-4295-973D-47C5BABE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比例采用课件口径，即综评计划与综评加提普计划的比较，不能当作面试通过率。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5EB9D-78A1-496D-9D71-2634C1DC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0856589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389E9-0CF8-4622-83E7-58F4DDC2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其他高校2026年综评数据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D5092-7AB9-4760-8EBD-686DFE2CFF08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1714500"/>
                <a:gridCol w="1714500"/>
                <a:gridCol w="19050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综评占比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入围分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同济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48.78%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581／578／577／575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财大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319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23.87%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569／570／573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华师大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141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400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26.06%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574／578／573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217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26.94%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560／560／561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174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604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22.37%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566／563／562／551／550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B1C48-081C-4841-8749-75D9C62F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按现场表格转写。多专业组分数顺序沿用课件，实际报考需查对应专业组。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8B62FE-095C-4CAF-A42E-0E6AAD51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72848911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45836-4F2D-40BF-B035-8F2AC2D5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其他高校2026年综评数据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2836B-5309-4A17-91D8-928AD190B444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1714500"/>
                <a:gridCol w="1714500"/>
                <a:gridCol w="19050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综评占比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入围分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东华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373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18.02%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550／553／55…（末项不清）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2106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3.66%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中医药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450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5.26%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浙大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10.00%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580+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2B042-9E59-43AD-9975-581A16F7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按现场表格转写。多专业组分数顺序沿用课件，实际报考需查对应专业组。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924EE-6124-4B81-9BB3-247B9B4A5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38327084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771490-E6EB-4C07-A5DA-C20B6C1F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自我介绍与综合素质材料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059D73-66B0-46C6-9CE6-48C0BC56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基本信息完整，重要经历和活动可核对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7A7DC7-6DCE-4931-8A51-A825F923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最感兴趣的职业、行业或专业填写1至3项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DEC77-302C-4C06-8333-416D75C9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自我介绍不超过500字，突出真实事例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13D214-F2A2-40D4-9E94-4E8C9FC8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说明社会责任感、专业志向、才能与个人特点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5AC207-8D60-4198-8636-E6C722EB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志愿专业与材料中的兴趣方向能够相互解释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AF6BD-E952-42D5-8ECC-BEC15AC2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课件列示信息。文字可润色，经历与志向须由学生本人确认。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B0EEF6-CE14-4124-8266-D3A025F7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4825393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394FE6-D4D5-4C30-8FD8-58FE8A22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学生的全年学习节奏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C21A2-9CC8-4D68-AFA8-85F06B2F6663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8191500"/>
              </a:tblGrid>
              <a:tr h="52387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阶段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考试与复习重点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9月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开学摸底，补齐基础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期中考试，推进一轮复习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12月至1月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语数外一模，春考与英语一考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春考后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结合成绩调整英语与其他科目的投入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二模及强基报名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等级考与综评报名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秋考及后续校测准备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EF9CA2-47DC-44A6-A620-5D366D0B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时间线根据课件梳理，具体考试安排以学校通知为准。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FBF931-5679-44B9-9CC9-1241F06F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75621373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3E9622-B31F-4723-A862-52DD629D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家长本学期的准备事项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0ED96-D0C5-45F2-A6FC-B72EE7AA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结合学生状态与成绩结构，判断春考机会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B7476-7A6E-4B60-AAB8-A97442CE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协助核对报名信息和个人材料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99A7F0-3D1F-44A3-9A9B-C8921770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支持英语一考准备，稳定到校与作息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6CD2E8-91FA-4AF1-A354-81AD524A9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回看职业兴趣测评，与孩子讨论发展方向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A8B1B-08C5-4999-81E6-E55F45B0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关注情绪，减少反复催促，多做具体支持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A6A56-52CE-421A-9F97-A779434E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讲者观点与家庭准备建议。招生政策和日期以正式文件为准。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3DDAB-6CAC-476D-A788-2796F0DC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84531881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539ECF-EA04-4913-8D9A-2F0F5DAA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资料与适用范围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9FFEA-3893-475C-8546-99B78DFA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依据2026年10月23日录音及19张讲座课件照片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809EC-4821-4FB4-A080-81756524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7172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正文为理解内容后重组，表格与文字均可编辑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E4F0C-7D4F-4284-A6BF-E42B7359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历史数据、讲者预测和个体建议分别标明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F2FE6-C4C9-4E25-A1ED-1D0A91D6E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2175" b="0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图片中无法确定的内容保留疑点，不补写为事实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AF1ECA-2F51-4035-A4E4-CFE35E0A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原始照片与录音保留在10月份家长会文件夹。各页备注记录来源照片或录音位置。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5A1D8-454E-4FCB-B4ED-872022AC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1450766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4E8BF-93BE-4BD1-9385-0532335B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复旦与交大历年入围分补充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49DD7-904F-48EA-A16B-A9ACB9C9D93A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2024入围分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2025入围分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582／587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593／598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584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593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580／587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590／594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02023-E156-4B4C-B0FB-2F43F210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保留课件原表分组顺序，不把不同年度分数直接视为同一位次。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443E3-9C1A-47D8-9A29-D0132BB5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90670315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4CECC-ABC8-437B-A21F-AD4FAF32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复旦与交大历年提普计划补充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A9C84-1FA3-4803-9C83-F8E0898FDEEF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2026提普计划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155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复旦医学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交大本部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交大医学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121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119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5D1AFD-6C29-4754-ABCE-D4C77801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单位：人。提普为课件“提前批加普通批”的统计标签。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11BB1-3A77-4F42-AEC0-B7B45088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305614538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D5C0A-37E0-4550-AE7C-44A17B18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其他高校三年计划补充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1C9456-BDA7-4D39-9A96-98BCC576765A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4381500"/>
                <a:gridCol w="4381500"/>
              </a:tblGrid>
              <a:tr h="4191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综评计划 2024／25／26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提普计划 2024／25／26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同济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240／240／240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221／234／252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财大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100／100／100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297／313／319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华师大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141／141／141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337／371／400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80／80／80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178／194／217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174／174／174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536／603／604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东华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82／82／82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337／354／373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80／80／80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1574／1962／2106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中医药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25／25／25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278／423／450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浙大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10／10／5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30／39／45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C5D0EA-BB1C-4AB6-879D-1126B437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单位：人。斜线内依次为2024、2025、2026年。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E63CC1-9C3E-4F3E-819B-1738DF25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85910607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DB427F-0B1A-4367-AC2F-D8FB3B4D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其他高校三年综评占比补充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FAFE7-804E-445A-82EF-99B02742B2F3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41910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2026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同济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52.06%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50.63%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48.78%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财大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25.19%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24.21%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23.87%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华师大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29.50%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27.54%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26.06%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31.01%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29.20%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26.94%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24.51%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22.39%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22.37%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东华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19.57%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18.81%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18.02%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4.84%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3.92%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3.66%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中医药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8.25%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5.58%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5.26%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浙大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25.00%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20.41%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10.00%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04965-A8AC-4345-A727-3BF1C2C3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按课件比例保留，不是学生申请后的录取概率。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5A58A-BFE8-4F98-8C77-429E7B1C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97424692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B4E89-F4BB-4043-9DE9-B566A6B6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其他高校历年入围分补充 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444188-888F-4627-A022-2A981691FBDA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4572000"/>
                <a:gridCol w="45720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同济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579／578／580／574／573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587／587／583／582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财大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568／570／572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574／575／577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华师大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576／577／572／571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580／580／582／585／579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上外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559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565／563／569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华理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560／563／555／551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571／567／559／558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63EEEE-FA37-4414-88C1-49F60ED4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按课件分组顺序保留。各组分数须与当届专业组对应。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A1366-135E-4FAB-9078-A83FEFA5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1941468880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15516-279E-4C8F-879B-EC1D29F0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其他高校历年入围分补充 二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B16DF-B300-46BB-8540-9175CC19CEEC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4572000"/>
                <a:gridCol w="457200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院校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2024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2025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东华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548／546／549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560／557／555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上大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560／555／558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569／566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中医药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564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照片水印遮挡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浙大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575（估）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580+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712057-8694-414F-8CD2-76274E41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按课件分组顺序保留。无法可靠识别的数字明确标注。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6A9FA-F466-495A-9155-8EBA9B70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501510590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D490C-F976-45A7-B56D-3967D62C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5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3000" b="1">
                <a:solidFill>
                  <a:srgbClr val="18364B"/>
                </a:solidFill>
                <a:latin typeface="Source Han Sans CN"/>
                <a:ea typeface="Source Han Sans CN"/>
                <a:cs typeface="Source Han Sans CN"/>
              </a:rPr>
              <a:t>课件中的路径分数示意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A1C62-7124-40CF-A974-95E92258CC5D}"/>
              </a:ext>
            </a:extLst>
          </p:cNvPr>
          <p:cNvGraphicFramePr/>
          <p:nvPr/>
        </p:nvGraphicFramePr>
        <p:xfrm>
          <a:off xmlns:a="http://schemas.openxmlformats.org/drawingml/2006/main" x="609600" y="1428750"/>
          <a:ext xmlns:a="http://schemas.openxmlformats.org/drawingml/2006/main" cx="109728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524000"/>
                <a:gridCol w="2190750"/>
                <a:gridCol w="5048250"/>
              </a:tblGrid>
              <a:tr h="5524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路径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时间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课件参考门槛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重点准备</a:t>
                      </a:r>
                    </a:p>
                  </a:txBody>
                  <a:tcPr marL="91440" marR="91440" marT="45720" marB="45720">
                    <a:solidFill>
                      <a:srgbClr val="18364B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春考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255+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500字自我介绍、专业认知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专科自招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3月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合格考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自招考试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新型高校提前批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1至5月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540+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成绩、陈述、活动与课题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强基计划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520+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学科能力、校测与体测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综评批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5月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550+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面试及综合材料</a:t>
                      </a:r>
                    </a:p>
                  </a:txBody>
                  <a:tcPr marL="91440" marR="91440" marT="45720" marB="45720">
                    <a:solidFill>
                      <a:srgbClr val="F0F5F7"/>
                    </a:solidFill>
                  </a:tcPr>
                </a:tc>
              </a:tr>
              <a:tr h="5524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秋考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6月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403+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8364B"/>
                          </a:solidFill>
                          <a:latin typeface="Source Han Sans CN"/>
                          <a:ea typeface="Source Han Sans CN"/>
                          <a:cs typeface="Source Han Sans CN"/>
                        </a:rPr>
                        <a:t>高校与专业组目标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CE37E-70C9-4EEB-BD69-2B6D8985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350" b="0">
                <a:solidFill>
                  <a:srgbClr val="586A77"/>
                </a:solidFill>
                <a:latin typeface="Source Han Sans CN"/>
                <a:ea typeface="Source Han Sans CN"/>
                <a:cs typeface="Source Han Sans CN"/>
              </a:rPr>
              <a:t>均为现场课件示意，不等于统一资格线。中外合作办学项目另强调英语，具体门槛按项目规定。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C4EC3-64B2-4AEE-A648-5E65D33C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293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defPPr>
            <a:lvl1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1pPr>
            <a:lvl2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2pPr>
            <a:lvl3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3pPr>
            <a:lvl4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4pPr>
            <a:lvl5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5pPr>
            <a:lvl6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6pPr>
            <a:lvl7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7pPr>
            <a:lvl8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8pPr>
            <a:lvl9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defRPr>
            </a:pPr>
            <a:r>
              <a:rPr sz="1275" b="0">
                <a:solidFill>
                  <a:srgbClr val="087F8C"/>
                </a:solidFill>
                <a:latin typeface="Source Han Sans CN"/>
                <a:ea typeface="Source Han Sans CN"/>
                <a:cs typeface="Source Han Sans CN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0944578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ource Han Sans CN"/>
        <a:ea typeface=""/>
        <a:cs typeface=""/>
      </a:majorFont>
      <a:minorFont>
        <a:latin typeface="Source Han Sans C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2026-10-23T13:57:02.8860000Z</dcterms:created>
  <dcterms:modified xsi:type="dcterms:W3CDTF">2026-10-23T13:57:02.8860000Z</dcterms:modified>
</coreProperties>
</file>